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60" r:id="rId3"/>
    <p:sldId id="259" r:id="rId4"/>
    <p:sldId id="280" r:id="rId5"/>
    <p:sldId id="281" r:id="rId6"/>
    <p:sldId id="263" r:id="rId7"/>
    <p:sldId id="264" r:id="rId8"/>
    <p:sldId id="282" r:id="rId9"/>
    <p:sldId id="277" r:id="rId10"/>
    <p:sldId id="283" r:id="rId11"/>
    <p:sldId id="284" r:id="rId12"/>
    <p:sldId id="287" r:id="rId13"/>
    <p:sldId id="285" r:id="rId14"/>
    <p:sldId id="286" r:id="rId15"/>
    <p:sldId id="288" r:id="rId16"/>
    <p:sldId id="289" r:id="rId17"/>
    <p:sldId id="290" r:id="rId18"/>
    <p:sldId id="291" r:id="rId19"/>
    <p:sldId id="292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6E8FAE1-0871-4A9B-B656-EF1F29ABE0A8}">
          <p14:sldIdLst>
            <p14:sldId id="256"/>
            <p14:sldId id="260"/>
            <p14:sldId id="259"/>
            <p14:sldId id="280"/>
            <p14:sldId id="281"/>
            <p14:sldId id="263"/>
            <p14:sldId id="264"/>
            <p14:sldId id="282"/>
            <p14:sldId id="277"/>
            <p14:sldId id="283"/>
            <p14:sldId id="284"/>
            <p14:sldId id="287"/>
            <p14:sldId id="285"/>
            <p14:sldId id="286"/>
            <p14:sldId id="288"/>
            <p14:sldId id="289"/>
            <p14:sldId id="290"/>
            <p14:sldId id="291"/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390" autoAdjust="0"/>
  </p:normalViewPr>
  <p:slideViewPr>
    <p:cSldViewPr>
      <p:cViewPr varScale="1">
        <p:scale>
          <a:sx n="102" d="100"/>
          <a:sy n="102" d="100"/>
        </p:scale>
        <p:origin x="188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30689-B0B7-4723-B961-28CDB0A31E6C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1D14E-7048-4D3F-87C3-2A3A417C8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08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1D14E-7048-4D3F-87C3-2A3A417C81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01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41D14E-7048-4D3F-87C3-2A3A417C81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735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447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18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34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56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110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02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39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101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2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85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30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04CC60A-660A-4441-827E-B23C8EC1ECA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83D0BA1-0D93-4D57-8831-A8F72372BC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13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s://www.youtube.com/watch?v=7duyl0ZZ5BQ#action=shar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upload.wikimedia.org/wikipedia/en/4/4b/Long_distance_call_Dragnet_1954.og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 rtl="1"/>
            <a:r>
              <a:rPr lang="he-IL" dirty="0"/>
              <a:t>שכבת הרשת - מבוא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 rtl="1"/>
            <a:r>
              <a:rPr lang="he-IL" dirty="0"/>
              <a:t>קרדיט – ברק גונן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178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המלחמה הקרה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1799290"/>
          </a:xfrm>
        </p:spPr>
        <p:txBody>
          <a:bodyPr/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משרד ההגנה האמריקאי רוצה ליצור רשת מחשבים שתשרוד מתקפת טילים בליסטיים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מודל רשת הטלפוניה בעייתי, חישבו מדוע?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/>
              <a:t>כדי להשבית את הרשת די לפגוע במספר לא רב של מרכזיות </a:t>
            </a:r>
            <a:r>
              <a:rPr lang="en-US" dirty="0"/>
              <a:t>PSTN</a:t>
            </a:r>
            <a:r>
              <a:rPr lang="he-IL" dirty="0"/>
              <a:t> </a:t>
            </a:r>
          </a:p>
          <a:p>
            <a:pPr algn="r" rtl="1"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4" name="Picture 3" descr="http://www.russia-direct.org/sites/default/files/field/image/topol-m-russian-ballistic-missile-62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779001"/>
            <a:ext cx="5410200" cy="2380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021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שלב 4: </a:t>
            </a:r>
            <a:r>
              <a:rPr lang="en-US" dirty="0"/>
              <a:t>ARPANET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2500" y="1845734"/>
            <a:ext cx="3604260" cy="4409910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sz="2400" dirty="0"/>
              <a:t>רשת של משרד ההגנה של ארה"ב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400" dirty="0"/>
              <a:t>קפיצות המדרגה הטכנולוגיות: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000" dirty="0"/>
              <a:t>הרשת הראשונה בה אין רכיב שליטה מרכזי בניתוב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000" dirty="0"/>
              <a:t>רשת ניתוב המנות הראשונה </a:t>
            </a:r>
            <a:r>
              <a:rPr lang="en-US" sz="2000" dirty="0"/>
              <a:t>Packet switched network</a:t>
            </a:r>
            <a:endParaRPr lang="he-IL" sz="2000" dirty="0"/>
          </a:p>
          <a:p>
            <a:pPr algn="r" rtl="1"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  <p:pic>
        <p:nvPicPr>
          <p:cNvPr id="4" name="Picture 3" descr="http://archive.computerhistory.org/resources/still-image/Arpanet/Arpanet.geographic_map_September_1973.102618830.l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48880"/>
            <a:ext cx="4762500" cy="311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3518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en-US" dirty="0"/>
              <a:t>ARPANET</a:t>
            </a:r>
            <a:r>
              <a:rPr lang="he-IL" dirty="0"/>
              <a:t>- שאלות למחשבה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3928" y="1845734"/>
            <a:ext cx="4442832" cy="44635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sz="2400" dirty="0"/>
              <a:t>מדוע רשת שאין בה רכיב מרכזי ששולט בניתוב יותר עמידה לפגיעות? 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000" dirty="0"/>
              <a:t>בין שני מחשבים יש מסלולים רבים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000" dirty="0"/>
              <a:t>כדי לנתק תקשורת צריך לפגוע בכל המסלולים עד האחרון שבהם</a:t>
            </a:r>
            <a:endParaRPr lang="en-US" sz="2000" dirty="0"/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000" dirty="0"/>
              <a:t>... או לפגוע במרכזיה המקומית- יש המון כאלה, ויתר המחשבים ברשת לא נפגעים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400" dirty="0"/>
              <a:t>מדוע חלוקת המידע לחבילות תורמת לעמידות התקשורת?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000" dirty="0"/>
              <a:t>ניתן להעביר כל חבילה בנתיב אחר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000" dirty="0"/>
              <a:t>אם חבילה לא עברה- לא איבדנו את כל התקשורת, פשוט נשדר אותה שוב</a:t>
            </a:r>
          </a:p>
          <a:p>
            <a:pPr algn="r" rtl="1"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  <p:pic>
        <p:nvPicPr>
          <p:cNvPr id="4" name="Picture 3" descr="https://adamo.files.wordpress.com/2008/11/arpanet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22939"/>
            <a:ext cx="353568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154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פיגועי ה 11/9/2001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68" y="4681882"/>
            <a:ext cx="8187248" cy="1627438"/>
          </a:xfrm>
        </p:spPr>
        <p:txBody>
          <a:bodyPr>
            <a:normAutofit fontScale="77500" lnSpcReduction="20000"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המלחמה הקרה עברה ואנחנו עוד כאן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ב 11/9/2001 שני מטוסים התנגשו במגדלי התאומים בני-יורק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כתוצאה מהכאוס ומהעומס, רשת הטלפונים קרסה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הרשת היחידה שעדיין ניתן היה לתקשר בעזרתה הייתה רשת האינטרנט</a:t>
            </a:r>
            <a:endParaRPr lang="en-US" sz="2800" dirty="0"/>
          </a:p>
        </p:txBody>
      </p:sp>
      <p:pic>
        <p:nvPicPr>
          <p:cNvPr id="5" name="Picture 2" descr="Image result for 9/1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98" y="1737360"/>
            <a:ext cx="4698279" cy="293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mage result for 9/1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1745459"/>
            <a:ext cx="4392488" cy="292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663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Packet Switched Network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463586"/>
          </a:xfrm>
        </p:spPr>
        <p:txBody>
          <a:bodyPr>
            <a:normAutofit fontScale="92500" lnSpcReduction="20000"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sz="3200" dirty="0"/>
              <a:t>ברשת הטלפוניה,</a:t>
            </a:r>
            <a:r>
              <a:rPr lang="en-US" sz="3200" dirty="0"/>
              <a:t>Circuit Switched Network</a:t>
            </a:r>
            <a:r>
              <a:rPr lang="he-IL" sz="3200" dirty="0"/>
              <a:t>: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800" dirty="0"/>
              <a:t>כשקבענו ניתוב לשיחה הוא נשאר קבוע עד לסיום השיחה*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800" dirty="0"/>
              <a:t>התווך הפיזי נשמר רק לשיחה שלנו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en-US" sz="3200" dirty="0"/>
              <a:t>Packet Switched Network</a:t>
            </a:r>
            <a:r>
              <a:rPr lang="he-IL" sz="3200" dirty="0"/>
              <a:t>: 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800" dirty="0"/>
              <a:t>התקשורת מחולקת לחבילות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800" dirty="0"/>
              <a:t>לכל חבילה יכול להיות נתיב אחר ליעד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800" dirty="0"/>
              <a:t>ביעד החבילות מורכבות מחדש והמידע שנשלח משוחזר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800" dirty="0"/>
              <a:t>התווך הפיזי מחולק בין כל מי שמשתמש ברשת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endParaRPr lang="he-IL" sz="2400" dirty="0"/>
          </a:p>
          <a:p>
            <a:pPr algn="r" rtl="1">
              <a:buFont typeface="Wingdings" panose="05000000000000000000" pitchFamily="2" charset="2"/>
              <a:buChar char="§"/>
            </a:pPr>
            <a:r>
              <a:rPr lang="he-IL" sz="2400" dirty="0"/>
              <a:t>* ברשתות סלולריות יש הבדל קטן- הנתיב עשוי להשתנות, אך רק אם הטלפון הנייד נודד בין תאים סלולריים</a:t>
            </a:r>
            <a:endParaRPr lang="he-IL" sz="4000" dirty="0"/>
          </a:p>
          <a:p>
            <a:pPr algn="r" rtl="1">
              <a:buFont typeface="Wingdings" panose="05000000000000000000" pitchFamily="2" charset="2"/>
              <a:buChar char="Ø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59860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ניתוב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האינטרנט מורכב מהרבה נתבים (</a:t>
            </a:r>
            <a:r>
              <a:rPr lang="en-US" dirty="0"/>
              <a:t>routers</a:t>
            </a:r>
            <a:r>
              <a:rPr lang="he-IL" dirty="0"/>
              <a:t>) אשר מחוברים בניהם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ניתן להתייחס לרשת הנתבים כגרף עם צמתים וקשתות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תפקיד הנתב הוא לנתב כל חבילה שתגיע אליו, דרך הדרך הקצרה ביותר שתוביל אותה לייעדה.</a:t>
            </a:r>
          </a:p>
          <a:p>
            <a:pPr algn="r" rtl="1"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0968"/>
            <a:ext cx="5822443" cy="324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72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ניתוב – מציאת הנתיב הקצר ביותר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1031" y="2564904"/>
            <a:ext cx="6329201" cy="3672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644008" y="1823109"/>
            <a:ext cx="3725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Clr>
                <a:srgbClr val="0070C0"/>
              </a:buClr>
              <a:buFont typeface="Wingdings" panose="05000000000000000000" pitchFamily="2" charset="2"/>
              <a:buChar char="Ø"/>
            </a:pPr>
            <a:r>
              <a:rPr lang="he-IL" dirty="0"/>
              <a:t>מצאו את הנתיב הקצר ביותר</a:t>
            </a:r>
          </a:p>
          <a:p>
            <a:pPr marL="742950" lvl="1" indent="-285750" algn="r" rtl="1">
              <a:buClr>
                <a:srgbClr val="0070C0"/>
              </a:buClr>
              <a:buFont typeface="Wingdings" panose="05000000000000000000" pitchFamily="2" charset="2"/>
              <a:buChar char="Ø"/>
            </a:pPr>
            <a:r>
              <a:rPr lang="he-IL" dirty="0"/>
              <a:t>לכל קשת יש משקל מוגדר</a:t>
            </a:r>
          </a:p>
        </p:txBody>
      </p:sp>
    </p:spTree>
    <p:extLst>
      <p:ext uri="{BB962C8B-B14F-4D97-AF65-F5344CB8AC3E}">
        <p14:creationId xmlns:p14="http://schemas.microsoft.com/office/powerpoint/2010/main" val="3455559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ניתוב ברשת דינמית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935194"/>
          </a:xfrm>
        </p:spPr>
        <p:txBody>
          <a:bodyPr/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חלק מהקישורים "נפלו" 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מצאו את הנתיב הקצר ביותר כעת. מה המסקנה?</a:t>
            </a:r>
            <a:endParaRPr lang="en-US" dirty="0"/>
          </a:p>
          <a:p>
            <a:pPr algn="r" rtl="1"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708920"/>
            <a:ext cx="6019800" cy="3606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84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שלב 5: ניתוב ברשת האינטרנט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845734"/>
            <a:ext cx="3794760" cy="4391578"/>
          </a:xfrm>
        </p:spPr>
        <p:txBody>
          <a:bodyPr>
            <a:normAutofit lnSpcReduction="10000"/>
          </a:bodyPr>
          <a:lstStyle/>
          <a:p>
            <a:pPr algn="r" rtl="1"/>
            <a:r>
              <a:rPr lang="he-IL" sz="2800" dirty="0"/>
              <a:t>מה צריך בשביל לבצע ניתוב כפי שקיים ברשת האינטרנט?</a:t>
            </a:r>
          </a:p>
          <a:p>
            <a:pPr lvl="1" algn="r" rtl="1"/>
            <a:r>
              <a:rPr lang="he-IL" sz="2400" dirty="0"/>
              <a:t>רכיבים שיבצעו ניתוב- נתבים </a:t>
            </a:r>
            <a:r>
              <a:rPr lang="en-US" sz="2400" b="1" dirty="0"/>
              <a:t>Routers</a:t>
            </a:r>
            <a:endParaRPr lang="en-US" sz="2400" dirty="0"/>
          </a:p>
          <a:p>
            <a:pPr lvl="1" algn="r" rtl="1"/>
            <a:r>
              <a:rPr lang="he-IL" sz="2400" dirty="0"/>
              <a:t>פרוטוקול שישמש לניתוב- </a:t>
            </a:r>
            <a:r>
              <a:rPr lang="en-US" sz="2400" b="1" dirty="0"/>
              <a:t>IP</a:t>
            </a:r>
            <a:endParaRPr lang="he-IL" sz="2400" b="1" dirty="0"/>
          </a:p>
          <a:p>
            <a:pPr lvl="1" algn="r" rtl="1"/>
            <a:r>
              <a:rPr lang="he-IL" sz="2400" b="1" dirty="0"/>
              <a:t>אלגוריתם דינמי</a:t>
            </a:r>
            <a:r>
              <a:rPr lang="he-IL" sz="2400" dirty="0"/>
              <a:t> (מגיב לשינויים) למציאת מסלול ממחשב למחשב</a:t>
            </a:r>
            <a:endParaRPr lang="en-US" sz="2400" dirty="0"/>
          </a:p>
          <a:p>
            <a:pPr algn="r" rtl="1"/>
            <a:r>
              <a:rPr lang="he-IL" sz="2800" dirty="0"/>
              <a:t>נלמד אודות כל אחד מהחלקים</a:t>
            </a:r>
            <a:endParaRPr lang="en-US" sz="2800" dirty="0"/>
          </a:p>
          <a:p>
            <a:pPr algn="r" rtl="1"/>
            <a:endParaRPr lang="en-US" sz="2800" dirty="0"/>
          </a:p>
        </p:txBody>
      </p:sp>
      <p:pic>
        <p:nvPicPr>
          <p:cNvPr id="4" name="Picture 3" descr="https://upload.wikimedia.org/wikipedia/commons/3/3f/Internet_map_1024_-_transparent,_inverte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45734"/>
            <a:ext cx="4282123" cy="4282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3321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1844824"/>
            <a:ext cx="8331264" cy="2954922"/>
          </a:xfrm>
        </p:spPr>
        <p:txBody>
          <a:bodyPr>
            <a:normAutofit lnSpcReduction="10000"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מהו ההבדל בין רשת </a:t>
            </a:r>
            <a:r>
              <a:rPr lang="en-US" sz="2800" dirty="0"/>
              <a:t>star</a:t>
            </a:r>
            <a:r>
              <a:rPr lang="he-IL" sz="2800" dirty="0"/>
              <a:t> ו-</a:t>
            </a:r>
            <a:r>
              <a:rPr lang="en-US" sz="2800" dirty="0"/>
              <a:t>mesh</a:t>
            </a:r>
            <a:r>
              <a:rPr lang="he-IL" sz="2800" dirty="0"/>
              <a:t>?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מה ההבדל בין </a:t>
            </a:r>
            <a:r>
              <a:rPr lang="en-US" sz="2800" dirty="0"/>
              <a:t>physical circuit</a:t>
            </a:r>
            <a:r>
              <a:rPr lang="he-IL" sz="2800" dirty="0"/>
              <a:t> ו-</a:t>
            </a:r>
            <a:r>
              <a:rPr lang="en-US" sz="2800" dirty="0"/>
              <a:t>virtual circuit</a:t>
            </a:r>
            <a:r>
              <a:rPr lang="he-IL" sz="2800" dirty="0"/>
              <a:t>?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מה תפקיד ה-</a:t>
            </a:r>
            <a:r>
              <a:rPr lang="en-US" sz="2800" dirty="0"/>
              <a:t>PSTN</a:t>
            </a:r>
            <a:r>
              <a:rPr lang="he-IL" sz="2800" dirty="0"/>
              <a:t>?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מהם העקרונות שמקנים לרשת ה-</a:t>
            </a:r>
            <a:r>
              <a:rPr lang="en-US" sz="2800" dirty="0"/>
              <a:t>ARPANET</a:t>
            </a:r>
            <a:r>
              <a:rPr lang="he-IL" sz="2800" dirty="0"/>
              <a:t> עמידות למתקפה?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כעת נוכל להבין את פרוטוקול </a:t>
            </a:r>
            <a:r>
              <a:rPr lang="en-US" sz="2800" dirty="0"/>
              <a:t>IP</a:t>
            </a:r>
            <a:r>
              <a:rPr lang="he-IL" sz="2800" dirty="0"/>
              <a:t> ואיך עובד נתב</a:t>
            </a:r>
            <a:endParaRPr lang="en-US" sz="2800" dirty="0"/>
          </a:p>
          <a:p>
            <a:pPr algn="r" rtl="1">
              <a:buFont typeface="Wingdings" panose="05000000000000000000" pitchFamily="2" charset="2"/>
              <a:buChar char="Ø"/>
            </a:pPr>
            <a:endParaRPr lang="en-US" sz="2800" dirty="0"/>
          </a:p>
          <a:p>
            <a:pPr algn="r" rtl="1">
              <a:buFont typeface="Wingdings" panose="05000000000000000000" pitchFamily="2" charset="2"/>
              <a:buChar char="Ø"/>
            </a:pPr>
            <a:endParaRPr lang="en-US" sz="2800" dirty="0"/>
          </a:p>
        </p:txBody>
      </p:sp>
      <p:pic>
        <p:nvPicPr>
          <p:cNvPr id="4" name="Picture 3" descr="http://help.evalandgo.com/blog/images/route%20du%20futu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032" y="4799746"/>
            <a:ext cx="3629025" cy="2058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3816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ברוכים הבאים לאינטרנט...</a:t>
            </a:r>
            <a:endParaRPr lang="en-US" dirty="0"/>
          </a:p>
        </p:txBody>
      </p:sp>
      <p:pic>
        <p:nvPicPr>
          <p:cNvPr id="5" name="Picture 4" descr="http://www.philipcarr-gomm.com/wp-content/uploads/magic-doo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013" y="1737360"/>
            <a:ext cx="7927975" cy="4643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336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תפקיד שכבת הרשת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107504" y="1845734"/>
            <a:ext cx="8928993" cy="4535593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sz="3200" dirty="0"/>
              <a:t>למה צריך את שכבת הרשת?</a:t>
            </a:r>
            <a:endParaRPr lang="en-US" sz="3200" dirty="0"/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3000" dirty="0"/>
              <a:t>בשכבת התעבורה לא התייחסנו לרשת, התייחסנו אך ורק לשתי נקודות הקצה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3000" dirty="0"/>
              <a:t>שכבת הרשת מספקת את הניתוב ואת השכבה המקשרת בין נקודות הקצה.</a:t>
            </a:r>
            <a:endParaRPr lang="en-US" sz="3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4221088"/>
            <a:ext cx="593407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973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מהו ניתוב?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995936" y="1845734"/>
            <a:ext cx="4370824" cy="4023360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sz="2400" dirty="0"/>
              <a:t>נרצה להגיע, או לשלוח משהו, מנקודה ליעד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400" dirty="0"/>
              <a:t>מבין אינספור המסלולים ליעד, נרצה להגיע בנתיב הכי מהיר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400" dirty="0"/>
              <a:t>אם יש פקק או חסימה, נרצה אפשרות לשנות מסלול</a:t>
            </a:r>
          </a:p>
          <a:p>
            <a:pPr algn="r" rtl="1"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  <p:pic>
        <p:nvPicPr>
          <p:cNvPr id="15" name="Picture 14" descr="http://regmedia.co.uk/2013/01/03/waze_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45734"/>
            <a:ext cx="27432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92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שלב 1 - רשת הטלפוניה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9952" y="1845734"/>
            <a:ext cx="4896543" cy="5012266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נניח שהקמנו את רשת הטלפון הראשונה</a:t>
            </a:r>
            <a:r>
              <a:rPr lang="en-US" dirty="0"/>
              <a:t> </a:t>
            </a:r>
            <a:r>
              <a:rPr lang="he-IL" dirty="0"/>
              <a:t>בעולם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כל טלפון מחובר לכל האחרים בכבל פיזי</a:t>
            </a:r>
            <a:endParaRPr lang="en-US" dirty="0"/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/>
              <a:t>כל חיבור נקרא </a:t>
            </a:r>
            <a:r>
              <a:rPr lang="en-US" b="1" dirty="0"/>
              <a:t>Physical circuit</a:t>
            </a:r>
            <a:endParaRPr lang="he-IL" b="1" dirty="0"/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/>
              <a:t>רשת כזו נקראת </a:t>
            </a:r>
            <a:r>
              <a:rPr lang="en-US" b="1" dirty="0"/>
              <a:t>Mesh network</a:t>
            </a:r>
            <a:endParaRPr lang="he-IL" b="1" dirty="0"/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מהו היתרון של רשת זו?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/>
              <a:t>פשטות: כדי להתקשר צריך פשוט לבחור לאיזה כבל הטלפון יעביר את השיחה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/>
              <a:t>וגם אמינות ומהירות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מהו החיסרון?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/>
              <a:t>קשה להרחיב את הרשת. כמה כבלים צריך לפרוש ל-1000 טלפונים...?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/>
              <a:t>וגם עלות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endParaRPr lang="en-US" dirty="0"/>
          </a:p>
          <a:p>
            <a:pPr algn="r" rtl="1">
              <a:buFont typeface="Wingdings" panose="05000000000000000000" pitchFamily="2" charset="2"/>
              <a:buChar char="Ø"/>
            </a:pPr>
            <a:endParaRPr lang="he-IL" sz="2800" dirty="0"/>
          </a:p>
        </p:txBody>
      </p:sp>
      <p:grpSp>
        <p:nvGrpSpPr>
          <p:cNvPr id="5" name="קבוצה 10"/>
          <p:cNvGrpSpPr/>
          <p:nvPr/>
        </p:nvGrpSpPr>
        <p:grpSpPr>
          <a:xfrm>
            <a:off x="107504" y="1845734"/>
            <a:ext cx="3694401" cy="3357931"/>
            <a:chOff x="579120" y="1257300"/>
            <a:chExt cx="4365531" cy="3848100"/>
          </a:xfrm>
        </p:grpSpPr>
        <p:pic>
          <p:nvPicPr>
            <p:cNvPr id="6" name="Picture 5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1257300"/>
              <a:ext cx="1723571" cy="1447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120" y="3581400"/>
              <a:ext cx="1723571" cy="1447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21080" y="3657600"/>
              <a:ext cx="1723571" cy="1447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21080" y="1257300"/>
              <a:ext cx="1723571" cy="1447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חץ למעלה-למטה 11"/>
            <p:cNvSpPr/>
            <p:nvPr/>
          </p:nvSpPr>
          <p:spPr>
            <a:xfrm>
              <a:off x="3733800" y="2705100"/>
              <a:ext cx="122646" cy="952500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" name="חץ למעלה-למטה 12"/>
            <p:cNvSpPr/>
            <p:nvPr/>
          </p:nvSpPr>
          <p:spPr>
            <a:xfrm>
              <a:off x="1219200" y="2705100"/>
              <a:ext cx="122646" cy="952500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חץ שמאלה-ימינה 6"/>
            <p:cNvSpPr/>
            <p:nvPr/>
          </p:nvSpPr>
          <p:spPr>
            <a:xfrm>
              <a:off x="2057400" y="2133600"/>
              <a:ext cx="1066800" cy="1524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חץ שמאלה-ימינה 15"/>
            <p:cNvSpPr/>
            <p:nvPr/>
          </p:nvSpPr>
          <p:spPr>
            <a:xfrm>
              <a:off x="2057400" y="4381500"/>
              <a:ext cx="1066800" cy="1524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חץ שמאלה-ימינה 16"/>
            <p:cNvSpPr/>
            <p:nvPr/>
          </p:nvSpPr>
          <p:spPr>
            <a:xfrm rot="1899365">
              <a:off x="1656994" y="3062240"/>
              <a:ext cx="1786588" cy="143263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חץ שמאלה-ימינה 17"/>
            <p:cNvSpPr/>
            <p:nvPr/>
          </p:nvSpPr>
          <p:spPr>
            <a:xfrm rot="8904525">
              <a:off x="1697506" y="3056995"/>
              <a:ext cx="1786588" cy="143263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0407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שלב 2: מרכזיה וה-</a:t>
            </a:r>
            <a:r>
              <a:rPr lang="en-US" dirty="0"/>
              <a:t>Virtual Circuit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61239" y="1845734"/>
            <a:ext cx="5103249" cy="4535594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נוסיף רכיב שעוסק בניתוב- </a:t>
            </a:r>
            <a:r>
              <a:rPr lang="he-IL" sz="2800" b="1" dirty="0"/>
              <a:t>מרכזיה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המרכזייה מחוברת לכל הטלפונים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כדי להקים שיחה המרכזייה מחברת, זמנית, שני טלפונים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400" dirty="0"/>
              <a:t>חיבור זה נקרא </a:t>
            </a:r>
            <a:r>
              <a:rPr lang="en-US" sz="2400" b="1" dirty="0"/>
              <a:t>Virtual Circuit</a:t>
            </a:r>
            <a:r>
              <a:rPr lang="he-IL" sz="2400" dirty="0"/>
              <a:t>: הודות למרכזיה, נדמה לטלפונים שיש ביניהם </a:t>
            </a:r>
            <a:r>
              <a:rPr lang="en-US" sz="2400" dirty="0"/>
              <a:t>Physical Circuit</a:t>
            </a:r>
            <a:r>
              <a:rPr lang="he-IL" sz="2400" dirty="0"/>
              <a:t> כמו ברשת </a:t>
            </a:r>
            <a:r>
              <a:rPr lang="en-US" sz="2400" dirty="0"/>
              <a:t>mesh</a:t>
            </a:r>
            <a:endParaRPr lang="he-IL" sz="2400" dirty="0"/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רשת כזו נקראת </a:t>
            </a:r>
            <a:r>
              <a:rPr lang="en-US" sz="2800" b="1" dirty="0"/>
              <a:t>Star network</a:t>
            </a:r>
            <a:r>
              <a:rPr lang="he-IL" sz="2800" b="1" dirty="0"/>
              <a:t> </a:t>
            </a:r>
            <a:r>
              <a:rPr lang="he-IL" sz="2800" dirty="0"/>
              <a:t>(כוכב)- כל נקודות הקצה מחוברות לרכיב מרכזי</a:t>
            </a:r>
            <a:endParaRPr lang="en-US" sz="2800" dirty="0"/>
          </a:p>
        </p:txBody>
      </p:sp>
      <p:grpSp>
        <p:nvGrpSpPr>
          <p:cNvPr id="4" name="קבוצה 5"/>
          <p:cNvGrpSpPr/>
          <p:nvPr/>
        </p:nvGrpSpPr>
        <p:grpSpPr>
          <a:xfrm>
            <a:off x="107504" y="1845734"/>
            <a:ext cx="3788225" cy="4155465"/>
            <a:chOff x="228600" y="1257300"/>
            <a:chExt cx="3788225" cy="4155465"/>
          </a:xfrm>
        </p:grpSpPr>
        <p:pic>
          <p:nvPicPr>
            <p:cNvPr id="5" name="Picture 4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2600" y="1257300"/>
              <a:ext cx="967720" cy="838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600" y="2896190"/>
              <a:ext cx="967720" cy="838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 descr="http://www.xn----9hcbbmdejomb6a2c8b8a.org.il/wp-content/uploads/2013/09/%D7%9E%D7%A8%D7%9B%D7%96%D7%99%D7%95%D7%AA-%D7%98%D7%9C%D7%A4%D7%95%D7%9F-IP-%D7%9C%D7%A2%D7%A1%D7%A7%D7%99%D7%9D-2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3062" y="2447734"/>
              <a:ext cx="2432723" cy="1631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8968" y="1257300"/>
              <a:ext cx="967720" cy="838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חץ שמאלה-ימינה 14"/>
            <p:cNvSpPr/>
            <p:nvPr/>
          </p:nvSpPr>
          <p:spPr>
            <a:xfrm>
              <a:off x="990601" y="3263515"/>
              <a:ext cx="302462" cy="118268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" name="חץ שמאלה-ימינה 15"/>
            <p:cNvSpPr/>
            <p:nvPr/>
          </p:nvSpPr>
          <p:spPr>
            <a:xfrm rot="1899365">
              <a:off x="939056" y="2131397"/>
              <a:ext cx="595418" cy="161493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חץ שמאלה-ימינה 16"/>
            <p:cNvSpPr/>
            <p:nvPr/>
          </p:nvSpPr>
          <p:spPr>
            <a:xfrm rot="5400000">
              <a:off x="1934110" y="2132938"/>
              <a:ext cx="509533" cy="98832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13" name="Picture 12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16644" y="1257300"/>
              <a:ext cx="967720" cy="838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600" y="4574565"/>
              <a:ext cx="967720" cy="838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2600" y="4528558"/>
              <a:ext cx="967720" cy="838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 descr="http://www.beepzoid.com/images/europe-1920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9105" y="4528558"/>
              <a:ext cx="967720" cy="838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חץ שמאלה-ימינה 23"/>
            <p:cNvSpPr/>
            <p:nvPr/>
          </p:nvSpPr>
          <p:spPr>
            <a:xfrm rot="8904525">
              <a:off x="818339" y="4269576"/>
              <a:ext cx="755964" cy="153700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חץ שמאלה-ימינה 24"/>
            <p:cNvSpPr/>
            <p:nvPr/>
          </p:nvSpPr>
          <p:spPr>
            <a:xfrm rot="5400000">
              <a:off x="1919656" y="4326167"/>
              <a:ext cx="557596" cy="117986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חץ שמאלה-ימינה 25"/>
            <p:cNvSpPr/>
            <p:nvPr/>
          </p:nvSpPr>
          <p:spPr>
            <a:xfrm rot="5400000">
              <a:off x="3131768" y="2174304"/>
              <a:ext cx="407649" cy="117986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חץ שמאלה-ימינה 26"/>
            <p:cNvSpPr/>
            <p:nvPr/>
          </p:nvSpPr>
          <p:spPr>
            <a:xfrm rot="5400000">
              <a:off x="3115768" y="4299102"/>
              <a:ext cx="557596" cy="117986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806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86604"/>
            <a:ext cx="8496944" cy="1450757"/>
          </a:xfrm>
        </p:spPr>
        <p:txBody>
          <a:bodyPr/>
          <a:lstStyle/>
          <a:p>
            <a:pPr algn="ctr" rtl="1"/>
            <a:r>
              <a:rPr lang="he-IL" dirty="0"/>
              <a:t>רק שאלה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923928" y="1845734"/>
            <a:ext cx="4442832" cy="4247562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האם אפשר לחבר מדינה שלמה למרכזיה אחת?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400" dirty="0"/>
              <a:t>תאורטית כן, אבל חלק מהלקוחות יצטרכו כבלים ממש ארוכים...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800" dirty="0"/>
              <a:t>מה הפתרון?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400" dirty="0"/>
              <a:t>ניצור מספר מרכזיות מקומיות, כל אחת מכסה אזור גאוגרפי קרוב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400" dirty="0"/>
              <a:t>נחבר את המרכזיות המקומיות זו לזו דרך מרכזיה ארצית</a:t>
            </a:r>
          </a:p>
          <a:p>
            <a:pPr algn="r" rtl="1">
              <a:buFont typeface="Wingdings" panose="05000000000000000000" pitchFamily="2" charset="2"/>
              <a:buChar char="Ø"/>
            </a:pPr>
            <a:endParaRPr lang="he-IL" sz="2800" dirty="0"/>
          </a:p>
          <a:p>
            <a:pPr lvl="1" algn="r" rtl="1"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  <p:pic>
        <p:nvPicPr>
          <p:cNvPr id="6" name="Picture 5" descr="https://www.roc-noc.com/images/P/CA5EF-FTP-RF100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204864"/>
            <a:ext cx="3657599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431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שלב 3: </a:t>
            </a:r>
            <a:r>
              <a:rPr lang="en-US" dirty="0"/>
              <a:t>PSTN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94860" y="1988840"/>
            <a:ext cx="4153604" cy="4320480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en-US" sz="2400" dirty="0"/>
              <a:t>PSTN</a:t>
            </a:r>
            <a:r>
              <a:rPr lang="he-IL" sz="2400" dirty="0"/>
              <a:t>- </a:t>
            </a:r>
            <a:r>
              <a:rPr lang="en-US" sz="2400" dirty="0"/>
              <a:t>Public Switched Telephone Network</a:t>
            </a:r>
            <a:endParaRPr lang="he-IL" sz="2400" dirty="0"/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400" dirty="0"/>
              <a:t>כאשר מרכזיה מקבלת שיחה בה שני הטלפונים נמצאים ברשת המקומית, היא מבצעת את הקישור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sz="2000" dirty="0"/>
              <a:t>רשת מקומית = אזור חיוג</a:t>
            </a:r>
            <a:r>
              <a:rPr lang="en-US" sz="2000" dirty="0"/>
              <a:t> </a:t>
            </a:r>
            <a:r>
              <a:rPr lang="he-IL" sz="2000" dirty="0"/>
              <a:t>זהה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sz="2400" dirty="0"/>
              <a:t>אם יש שיחה מחוץ לרשת המקומית, </a:t>
            </a:r>
            <a:r>
              <a:rPr lang="en-US" sz="2400" dirty="0"/>
              <a:t>long distance call</a:t>
            </a:r>
            <a:r>
              <a:rPr lang="he-IL" sz="2400" dirty="0"/>
              <a:t>, המרכזייה המקומית פונה למרכזיה הארצית </a:t>
            </a:r>
            <a:r>
              <a:rPr lang="en-US" sz="2400" dirty="0"/>
              <a:t>PSTN</a:t>
            </a:r>
            <a:r>
              <a:rPr lang="he-IL" sz="2400" dirty="0"/>
              <a:t> ומבקשת להקים קשר </a:t>
            </a:r>
            <a:endParaRPr lang="en-US" sz="2400" dirty="0"/>
          </a:p>
          <a:p>
            <a:pPr algn="r" rtl="1">
              <a:lnSpc>
                <a:spcPts val="900"/>
              </a:lnSpc>
              <a:buFont typeface="Wingdings" panose="05000000000000000000" pitchFamily="2" charset="2"/>
              <a:buChar char="Ø"/>
            </a:pPr>
            <a:endParaRPr lang="he-IL" sz="3200" dirty="0"/>
          </a:p>
        </p:txBody>
      </p:sp>
      <p:pic>
        <p:nvPicPr>
          <p:cNvPr id="4" name="Picture 3" descr="http://www.voicenewengland.com/wp-content/uploads/2012/08/PSTN-Traditional-Phone-Systems-570x44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1" y="1916832"/>
            <a:ext cx="4343399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5"/>
          <p:cNvSpPr txBox="1"/>
          <p:nvPr/>
        </p:nvSpPr>
        <p:spPr>
          <a:xfrm>
            <a:off x="251461" y="5449103"/>
            <a:ext cx="40385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/>
            <a:r>
              <a:rPr lang="he-IL" sz="1400" dirty="0"/>
              <a:t>קרדיט: </a:t>
            </a:r>
            <a:r>
              <a:rPr lang="en-US" sz="1400" dirty="0"/>
              <a:t>www.voicenewengland.com</a:t>
            </a:r>
          </a:p>
        </p:txBody>
      </p:sp>
    </p:spTree>
    <p:extLst>
      <p:ext uri="{BB962C8B-B14F-4D97-AF65-F5344CB8AC3E}">
        <p14:creationId xmlns:p14="http://schemas.microsoft.com/office/powerpoint/2010/main" val="454225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rtl="1"/>
            <a:r>
              <a:rPr lang="he-IL" sz="4000" dirty="0"/>
              <a:t>דוגמה: ניתוב טלפונים ידני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535594"/>
          </a:xfrm>
        </p:spPr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עד שנות ה-70 הקמת </a:t>
            </a:r>
            <a:r>
              <a:rPr lang="en-US" dirty="0"/>
              <a:t>Virtual circuit</a:t>
            </a:r>
            <a:r>
              <a:rPr lang="he-IL" dirty="0"/>
              <a:t> בוצעה ידנית</a:t>
            </a:r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בדוגמה שלפנינו, משנות הארבעים:</a:t>
            </a:r>
            <a:endParaRPr lang="en-US" dirty="0"/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/>
              <a:t>לקוח בלוס אנג'לס מבקש </a:t>
            </a:r>
            <a:r>
              <a:rPr lang="en-US" dirty="0"/>
              <a:t>long distance call</a:t>
            </a:r>
            <a:r>
              <a:rPr lang="he-IL" dirty="0"/>
              <a:t> ליוטה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 err="1"/>
              <a:t>המרכזיה</a:t>
            </a:r>
            <a:r>
              <a:rPr lang="he-IL" dirty="0"/>
              <a:t> פונה למרכזיית ניתוב, שקובעת דרך אילו מרכזיות תעבור השיחה עד ליעד</a:t>
            </a:r>
          </a:p>
          <a:p>
            <a:pPr lvl="1" algn="r" rtl="1">
              <a:buFont typeface="Wingdings" panose="05000000000000000000" pitchFamily="2" charset="2"/>
              <a:buChar char="Ø"/>
            </a:pPr>
            <a:r>
              <a:rPr lang="he-IL" dirty="0" err="1"/>
              <a:t>המרכזיה</a:t>
            </a:r>
            <a:r>
              <a:rPr lang="he-IL" dirty="0"/>
              <a:t> של לוס אנג'לס פונה למרכזיות שנקבעו על ידי מרכזיית הניתוב וכל אחת מחברת את השיחה הלאה עד שנוצר קשר עם יוטה</a:t>
            </a:r>
          </a:p>
          <a:p>
            <a:pPr marL="736092" lvl="1" indent="-342900" algn="r" rtl="1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rgbClr val="0070C0"/>
                </a:solidFill>
                <a:hlinkClick r:id="rId2"/>
              </a:rPr>
              <a:t>https://upload.wikimedia.org/wikipedia/en/4/4b/Long_distance_call_Dragnet_1954.ogg</a:t>
            </a:r>
            <a:endParaRPr lang="he-IL" sz="1500" dirty="0"/>
          </a:p>
          <a:p>
            <a:pPr algn="r" rtl="1">
              <a:buFont typeface="Wingdings" panose="05000000000000000000" pitchFamily="2" charset="2"/>
              <a:buChar char="Ø"/>
            </a:pPr>
            <a:r>
              <a:rPr lang="he-IL" dirty="0"/>
              <a:t>רשת הטלפוניה העולמית עובדת באופן דומה גם היום, למעט הניתוב שמבוצע ע"י מרכזיות ממוחשבות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81862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1952</TotalTime>
  <Words>803</Words>
  <Application>Microsoft Office PowerPoint</Application>
  <PresentationFormat>On-screen Show (4:3)</PresentationFormat>
  <Paragraphs>104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Wingdings</vt:lpstr>
      <vt:lpstr>Retrospect</vt:lpstr>
      <vt:lpstr>שכבת הרשת - מבוא</vt:lpstr>
      <vt:lpstr>ברוכים הבאים לאינטרנט...</vt:lpstr>
      <vt:lpstr>תפקיד שכבת הרשת</vt:lpstr>
      <vt:lpstr>מהו ניתוב?</vt:lpstr>
      <vt:lpstr>שלב 1 - רשת הטלפוניה</vt:lpstr>
      <vt:lpstr>שלב 2: מרכזיה וה-Virtual Circuit</vt:lpstr>
      <vt:lpstr>רק שאלה</vt:lpstr>
      <vt:lpstr>שלב 3: PSTN</vt:lpstr>
      <vt:lpstr>דוגמה: ניתוב טלפונים ידני</vt:lpstr>
      <vt:lpstr>המלחמה הקרה</vt:lpstr>
      <vt:lpstr>שלב 4: ARPANET</vt:lpstr>
      <vt:lpstr>ARPANET- שאלות למחשבה</vt:lpstr>
      <vt:lpstr>פיגועי ה 11/9/2001</vt:lpstr>
      <vt:lpstr>Packet Switched Network</vt:lpstr>
      <vt:lpstr>ניתוב</vt:lpstr>
      <vt:lpstr>ניתוב – מציאת הנתיב הקצר ביותר</vt:lpstr>
      <vt:lpstr>ניתוב ברשת דינמית</vt:lpstr>
      <vt:lpstr>שלב 5: ניתוב ברשת האינטרנט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הכרת ה WireShark</dc:title>
  <dc:creator>DWECK</dc:creator>
  <cp:lastModifiedBy>Nir Dweck</cp:lastModifiedBy>
  <cp:revision>103</cp:revision>
  <dcterms:created xsi:type="dcterms:W3CDTF">2015-11-06T15:06:13Z</dcterms:created>
  <dcterms:modified xsi:type="dcterms:W3CDTF">2018-02-21T20:14:00Z</dcterms:modified>
</cp:coreProperties>
</file>

<file path=docProps/thumbnail.jpeg>
</file>